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D9587-9644-4700-BD74-8849C323202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7133-1547-474E-9606-308E82AB0BA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7133-1547-474E-9606-308E82AB0B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3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6F2544-05C3-8669-2999-BCB7B8165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C20F0A-AAEA-6D15-3DF9-91FE6B30B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808449-8117-8130-6353-DAC412B0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AC4A9D-6015-9ABB-5B87-69498706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9BCE61-E647-A1BE-2493-9BCD5782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2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FBC6B-D8CF-9E0A-DC72-F2F381F3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302DE6-7BCD-6E4F-8392-DAE4F75F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DBE227-65C9-1C7E-64DE-340BFD7A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825EFB-98BA-6F21-5687-167B2716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293F8F-0891-A33A-3D24-50151490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0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4AE819B-4388-BE47-E1B2-AC1862E24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1852B1-3CFC-F529-58D7-1B7BE801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C1F85E-B7F2-942C-69FB-C76342B1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52DBF2-334B-4D53-FE51-76121FD9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747609-7553-6B57-807A-CC8BC4EB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8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2DB7A8-7E66-E1BB-CAB9-6AB1BE24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BA3B79-37D0-D21F-171C-AEF748EC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A3693-AFDB-C8B8-86CD-1CBEE8C7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671EE7-0DA5-42DE-2088-1990422D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39CA62-52A3-F8BA-63A9-1929CDDA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5FC7A-FBBF-A37B-A078-889D080F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4DE422-F658-A16C-10F4-2263D46E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480CA9-5C9C-2724-538E-472F927F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DB55AD-F512-F229-F071-8A476FD5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E1682F-2F55-192F-EA7F-5865D01D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1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962D7-27EE-4F20-30D3-9D4A1AC3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3C51A-0FC2-4D4D-2D73-D98B16017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9E81EB-7F87-5C99-E401-F63177B9C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830DB4-9258-A8EF-7114-DC09DAA7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F3FA58-A8CB-7465-4885-EE322241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2BD4C6-1043-EC14-3A25-09EA6B2C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8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686DE-18B4-0DAF-AFBC-4C9EEA30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A5BB48-4A8F-D488-C6E8-74F8E383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8BF6F7-1D00-3542-8598-6C3113822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EC32F6-5A76-B047-AAA9-5EA5E5E2E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8C0619B-E093-4E42-F9B6-79135D50B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C9B79D-3981-3181-587A-8BDC5F8E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FA9F08-D2AF-E645-80FF-E2A5E1A6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C9AA372-5F2A-9447-275B-FEA164AA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4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8E969-3956-C317-8703-9CB9DCF5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C7C4D0-DFA2-1015-A494-E228B82E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27831E-F8D4-BDF5-5E25-7F02B693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47C4B6-06E4-D343-C7C6-B76FFC7A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7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56D94A-0840-05DC-9040-8E20BCDC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35BDED-246F-0241-E8F1-7C686A46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9A549F-DCEF-F0B0-0A77-87C0369D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1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93B03-F4BF-EA9B-0531-89D5CC2A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AFFF5B-AB6F-2FEE-3978-2D29F7DE1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163E1B-4068-0E29-87A6-CA443AD21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AB2271-F9E6-E454-0AB7-DB2B45EC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546DED-BF75-E772-9048-445BF8CD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C4F1B9-543E-BC69-E5CF-DDD90FC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5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80226-1212-D1AA-5898-E5E2F0D6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F3CEFF-1D11-8DBE-6EA6-88CE81410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72F026-86F6-14F8-ADB4-15222BA7D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00C3E5-01E9-156E-1EDB-8783F1B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C26685-9367-D0A0-C244-B52440E2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4B3F74-C1B6-994F-5F70-FFF9C14C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1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FB63D0-B30D-9766-7634-0722CC6A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8321DE-29D4-7BE1-5FC3-34D60CB09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57BA7F-41A9-BD4C-C3DA-6E1081491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3BB2-C5E9-4C9F-8EB2-93F88F73EEB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FE33EC-4810-67C1-0750-D550373FD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288A20-96AE-3BA0-B227-098F93786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14B6-ECE7-4719-9817-292531BDC04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4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827D3E0-61ED-F7CA-2B55-BD737C7D7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433693"/>
            <a:ext cx="4397829" cy="56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12FB87C-BAE7-0CA9-4A14-620F2AE11B8F}"/>
              </a:ext>
            </a:extLst>
          </p:cNvPr>
          <p:cNvSpPr txBox="1"/>
          <p:nvPr/>
        </p:nvSpPr>
        <p:spPr>
          <a:xfrm>
            <a:off x="3448050" y="605497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R. Rutledge  -1997-</a:t>
            </a:r>
            <a:endParaRPr lang="en-GB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5D403B-1BDD-A566-EABE-866C7E0A65A5}"/>
              </a:ext>
            </a:extLst>
          </p:cNvPr>
          <p:cNvSpPr txBox="1"/>
          <p:nvPr/>
        </p:nvSpPr>
        <p:spPr>
          <a:xfrm>
            <a:off x="3371850" y="295194"/>
            <a:ext cx="1733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Roboto" panose="02000000000000000000" pitchFamily="2" charset="0"/>
              </a:rPr>
              <a:t>OAGB</a:t>
            </a:r>
            <a:endParaRPr lang="en-GB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76BED7-8EC5-2BFD-0E78-7002694515E3}"/>
              </a:ext>
            </a:extLst>
          </p:cNvPr>
          <p:cNvSpPr txBox="1"/>
          <p:nvPr/>
        </p:nvSpPr>
        <p:spPr>
          <a:xfrm>
            <a:off x="231904" y="295194"/>
            <a:ext cx="1311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L’inizio</a:t>
            </a:r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F48A386-4B50-77BD-D704-46C8ADE761D8}"/>
              </a:ext>
            </a:extLst>
          </p:cNvPr>
          <p:cNvSpPr txBox="1"/>
          <p:nvPr/>
        </p:nvSpPr>
        <p:spPr>
          <a:xfrm>
            <a:off x="2828925" y="1018468"/>
            <a:ext cx="3657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(one-anastomosis gastric bypass) </a:t>
            </a:r>
            <a:endParaRPr lang="en-GB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433EC9E-965B-2E78-ACCB-142EECA53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01" y="2797462"/>
            <a:ext cx="1229777" cy="18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2CFF62-22D2-3A5B-551C-D3C36E5B4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2"/>
          <a:stretch/>
        </p:blipFill>
        <p:spPr>
          <a:xfrm>
            <a:off x="3190504" y="61902"/>
            <a:ext cx="2998121" cy="439808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A9E2ECB-1FE2-C9E4-AC4A-9CA6D8E0F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80" y="142396"/>
            <a:ext cx="2918495" cy="43059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019D66F-B369-C063-2057-CC0AB4DD7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56" y="-11569"/>
            <a:ext cx="3057475" cy="4471558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C2C5BFDB-5A46-7EBE-E6E3-6029A6A8C678}"/>
              </a:ext>
            </a:extLst>
          </p:cNvPr>
          <p:cNvSpPr/>
          <p:nvPr/>
        </p:nvSpPr>
        <p:spPr>
          <a:xfrm>
            <a:off x="158692" y="-102573"/>
            <a:ext cx="9144000" cy="6870842"/>
          </a:xfrm>
          <a:prstGeom prst="rect">
            <a:avLst/>
          </a:prstGeom>
          <a:solidFill>
            <a:srgbClr val="F2F2F2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D946B30-8BEF-ED0F-4C72-618852FD92E9}"/>
              </a:ext>
            </a:extLst>
          </p:cNvPr>
          <p:cNvSpPr txBox="1"/>
          <p:nvPr/>
        </p:nvSpPr>
        <p:spPr>
          <a:xfrm>
            <a:off x="3490758" y="4936344"/>
            <a:ext cx="27338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 The YES’</a:t>
            </a:r>
          </a:p>
          <a:p>
            <a:pPr algn="ctr"/>
            <a:r>
              <a:rPr lang="it-IT" sz="2400" dirty="0" err="1"/>
              <a:t>Duodenal</a:t>
            </a:r>
            <a:r>
              <a:rPr lang="it-IT" sz="2400" dirty="0"/>
              <a:t> </a:t>
            </a:r>
            <a:r>
              <a:rPr lang="it-IT" sz="2400" dirty="0" err="1"/>
              <a:t>exclusion</a:t>
            </a:r>
            <a:endParaRPr lang="it-IT" sz="2400" dirty="0"/>
          </a:p>
          <a:p>
            <a:pPr algn="ctr"/>
            <a:r>
              <a:rPr lang="it-IT" sz="2400" dirty="0"/>
              <a:t>(DM </a:t>
            </a:r>
            <a:r>
              <a:rPr lang="it-IT" sz="2400" dirty="0" err="1"/>
              <a:t>remission</a:t>
            </a:r>
            <a:r>
              <a:rPr lang="it-IT" sz="2400" dirty="0"/>
              <a:t>)</a:t>
            </a:r>
            <a:endParaRPr lang="en-GB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7E77ED-62EF-01FF-170F-8B189753EF89}"/>
              </a:ext>
            </a:extLst>
          </p:cNvPr>
          <p:cNvSpPr txBox="1"/>
          <p:nvPr/>
        </p:nvSpPr>
        <p:spPr>
          <a:xfrm>
            <a:off x="4251841" y="-12842"/>
            <a:ext cx="96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SADI</a:t>
            </a:r>
            <a:endParaRPr lang="en-GB" sz="3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7E64BB-373D-B698-3A37-42EF2FA46248}"/>
              </a:ext>
            </a:extLst>
          </p:cNvPr>
          <p:cNvSpPr txBox="1"/>
          <p:nvPr/>
        </p:nvSpPr>
        <p:spPr>
          <a:xfrm>
            <a:off x="7012777" y="0"/>
            <a:ext cx="968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SAGI</a:t>
            </a:r>
            <a:endParaRPr lang="en-GB" sz="3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ED43A3-D7A3-30A1-198F-A564DF8DAF7F}"/>
              </a:ext>
            </a:extLst>
          </p:cNvPr>
          <p:cNvSpPr txBox="1"/>
          <p:nvPr/>
        </p:nvSpPr>
        <p:spPr>
          <a:xfrm>
            <a:off x="777006" y="136390"/>
            <a:ext cx="127970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dirty="0"/>
              <a:t>SADI-S</a:t>
            </a:r>
            <a:endParaRPr lang="en-GB" sz="3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27EE5C6-911D-1905-C70F-D7C50342E425}"/>
              </a:ext>
            </a:extLst>
          </p:cNvPr>
          <p:cNvSpPr txBox="1"/>
          <p:nvPr/>
        </p:nvSpPr>
        <p:spPr>
          <a:xfrm>
            <a:off x="6607460" y="2944858"/>
            <a:ext cx="168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           ++</a:t>
            </a:r>
          </a:p>
          <a:p>
            <a:r>
              <a:rPr lang="it-IT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CoMorb</a:t>
            </a: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++</a:t>
            </a:r>
            <a:endParaRPr lang="en-GB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46F9E2-05E2-08A5-1604-87576517250B}"/>
              </a:ext>
            </a:extLst>
          </p:cNvPr>
          <p:cNvSpPr txBox="1"/>
          <p:nvPr/>
        </p:nvSpPr>
        <p:spPr>
          <a:xfrm>
            <a:off x="824563" y="3085208"/>
            <a:ext cx="1841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           +++</a:t>
            </a:r>
          </a:p>
          <a:p>
            <a:r>
              <a:rPr lang="it-IT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CoMorb</a:t>
            </a: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+++</a:t>
            </a:r>
            <a:endParaRPr lang="en-GB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34A378-5DBF-4E0B-E014-B1D08E20EA25}"/>
              </a:ext>
            </a:extLst>
          </p:cNvPr>
          <p:cNvSpPr txBox="1"/>
          <p:nvPr/>
        </p:nvSpPr>
        <p:spPr>
          <a:xfrm>
            <a:off x="3678802" y="2988162"/>
            <a:ext cx="168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           ++</a:t>
            </a:r>
          </a:p>
          <a:p>
            <a:r>
              <a:rPr lang="it-IT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CoMorb</a:t>
            </a: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++</a:t>
            </a:r>
            <a:endParaRPr lang="en-GB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aetta 10">
            <a:extLst>
              <a:ext uri="{FF2B5EF4-FFF2-40B4-BE49-F238E27FC236}">
                <a16:creationId xmlns:a16="http://schemas.microsoft.com/office/drawing/2014/main" id="{804358A9-FDB0-D18C-E5C9-AB603D82E83E}"/>
              </a:ext>
            </a:extLst>
          </p:cNvPr>
          <p:cNvSpPr/>
          <p:nvPr/>
        </p:nvSpPr>
        <p:spPr>
          <a:xfrm>
            <a:off x="7012777" y="393999"/>
            <a:ext cx="583331" cy="444790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ella a 5 punte 12">
            <a:extLst>
              <a:ext uri="{FF2B5EF4-FFF2-40B4-BE49-F238E27FC236}">
                <a16:creationId xmlns:a16="http://schemas.microsoft.com/office/drawing/2014/main" id="{8341B9CD-16AD-7894-5B74-BF588FC3105D}"/>
              </a:ext>
            </a:extLst>
          </p:cNvPr>
          <p:cNvSpPr/>
          <p:nvPr/>
        </p:nvSpPr>
        <p:spPr>
          <a:xfrm>
            <a:off x="1281874" y="676542"/>
            <a:ext cx="212436" cy="212422"/>
          </a:xfrm>
          <a:prstGeom prst="star5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D8D016-CEBB-74C3-2029-68C9BF169565}"/>
              </a:ext>
            </a:extLst>
          </p:cNvPr>
          <p:cNvSpPr txBox="1"/>
          <p:nvPr/>
        </p:nvSpPr>
        <p:spPr>
          <a:xfrm rot="2419168">
            <a:off x="4562527" y="187680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150-200 cm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90305F-E1F9-13FE-DE5D-32706D8B3B1B}"/>
              </a:ext>
            </a:extLst>
          </p:cNvPr>
          <p:cNvSpPr txBox="1"/>
          <p:nvPr/>
        </p:nvSpPr>
        <p:spPr>
          <a:xfrm rot="17413961">
            <a:off x="6844437" y="1942768"/>
            <a:ext cx="1190591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cm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33FEF5D-D6E0-A5B5-4581-3F4856444E76}"/>
              </a:ext>
            </a:extLst>
          </p:cNvPr>
          <p:cNvSpPr txBox="1"/>
          <p:nvPr/>
        </p:nvSpPr>
        <p:spPr>
          <a:xfrm rot="17413961">
            <a:off x="811219" y="2151241"/>
            <a:ext cx="1157775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2-300 cm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942BE8C-08FA-EF5B-FE53-CC2E9FB1A969}"/>
              </a:ext>
            </a:extLst>
          </p:cNvPr>
          <p:cNvCxnSpPr>
            <a:cxnSpLocks/>
          </p:cNvCxnSpPr>
          <p:nvPr/>
        </p:nvCxnSpPr>
        <p:spPr>
          <a:xfrm flipH="1" flipV="1">
            <a:off x="4632926" y="1703323"/>
            <a:ext cx="594341" cy="617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C9C1CF1-EE04-E835-EE5A-2B9E6AD4F904}"/>
              </a:ext>
            </a:extLst>
          </p:cNvPr>
          <p:cNvCxnSpPr>
            <a:cxnSpLocks/>
          </p:cNvCxnSpPr>
          <p:nvPr/>
        </p:nvCxnSpPr>
        <p:spPr>
          <a:xfrm flipV="1">
            <a:off x="7051805" y="1638113"/>
            <a:ext cx="387927" cy="10750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FB72034-1649-6AF8-802B-B3BA6F9E4C03}"/>
              </a:ext>
            </a:extLst>
          </p:cNvPr>
          <p:cNvCxnSpPr>
            <a:cxnSpLocks/>
          </p:cNvCxnSpPr>
          <p:nvPr/>
        </p:nvCxnSpPr>
        <p:spPr>
          <a:xfrm flipV="1">
            <a:off x="1060454" y="1703323"/>
            <a:ext cx="356406" cy="10532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9C1CABBF-6F5E-E0B2-55E6-4AE62223620C}"/>
              </a:ext>
            </a:extLst>
          </p:cNvPr>
          <p:cNvCxnSpPr>
            <a:cxnSpLocks/>
          </p:cNvCxnSpPr>
          <p:nvPr/>
        </p:nvCxnSpPr>
        <p:spPr>
          <a:xfrm flipV="1">
            <a:off x="5383305" y="4479971"/>
            <a:ext cx="3671051" cy="380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D14F6EE-F8F7-D035-C0CF-B505D0549D23}"/>
              </a:ext>
            </a:extLst>
          </p:cNvPr>
          <p:cNvCxnSpPr>
            <a:cxnSpLocks/>
          </p:cNvCxnSpPr>
          <p:nvPr/>
        </p:nvCxnSpPr>
        <p:spPr>
          <a:xfrm flipV="1">
            <a:off x="224792" y="4518015"/>
            <a:ext cx="3487237" cy="29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26BDCC36-52BF-961F-0904-50AE5D8C057C}"/>
              </a:ext>
            </a:extLst>
          </p:cNvPr>
          <p:cNvSpPr/>
          <p:nvPr/>
        </p:nvSpPr>
        <p:spPr>
          <a:xfrm>
            <a:off x="3712029" y="4325730"/>
            <a:ext cx="1695563" cy="3465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27071FB-522F-3F0F-AA59-86EBA25E7B74}"/>
              </a:ext>
            </a:extLst>
          </p:cNvPr>
          <p:cNvSpPr txBox="1"/>
          <p:nvPr/>
        </p:nvSpPr>
        <p:spPr>
          <a:xfrm>
            <a:off x="3640931" y="4317080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140CD8C-CEBE-1119-286C-587BD6D3F518}"/>
              </a:ext>
            </a:extLst>
          </p:cNvPr>
          <p:cNvSpPr txBox="1"/>
          <p:nvPr/>
        </p:nvSpPr>
        <p:spPr>
          <a:xfrm>
            <a:off x="1192990" y="4615170"/>
            <a:ext cx="1200579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2-300 cm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0984EBBC-1DCA-E6A0-78DA-18948EECF2E6}"/>
              </a:ext>
            </a:extLst>
          </p:cNvPr>
          <p:cNvSpPr/>
          <p:nvPr/>
        </p:nvSpPr>
        <p:spPr>
          <a:xfrm>
            <a:off x="1245652" y="1315278"/>
            <a:ext cx="522814" cy="52807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11C41EF-5A6D-5D1D-E40F-248C930C1866}"/>
              </a:ext>
            </a:extLst>
          </p:cNvPr>
          <p:cNvSpPr txBox="1"/>
          <p:nvPr/>
        </p:nvSpPr>
        <p:spPr>
          <a:xfrm>
            <a:off x="4043768" y="4584383"/>
            <a:ext cx="98932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 cm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AC42107-2B86-9275-BA81-805A97BF299F}"/>
              </a:ext>
            </a:extLst>
          </p:cNvPr>
          <p:cNvSpPr txBox="1"/>
          <p:nvPr/>
        </p:nvSpPr>
        <p:spPr>
          <a:xfrm>
            <a:off x="6961685" y="4606325"/>
            <a:ext cx="98932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cm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Stella a 5 punte 28">
            <a:extLst>
              <a:ext uri="{FF2B5EF4-FFF2-40B4-BE49-F238E27FC236}">
                <a16:creationId xmlns:a16="http://schemas.microsoft.com/office/drawing/2014/main" id="{A2E3BF58-C8C2-A7AE-21C5-FE1FC1C6A645}"/>
              </a:ext>
            </a:extLst>
          </p:cNvPr>
          <p:cNvSpPr/>
          <p:nvPr/>
        </p:nvSpPr>
        <p:spPr>
          <a:xfrm>
            <a:off x="6976828" y="2123744"/>
            <a:ext cx="212436" cy="212422"/>
          </a:xfrm>
          <a:prstGeom prst="star5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tella a 5 punte 29">
            <a:extLst>
              <a:ext uri="{FF2B5EF4-FFF2-40B4-BE49-F238E27FC236}">
                <a16:creationId xmlns:a16="http://schemas.microsoft.com/office/drawing/2014/main" id="{805B9600-8F84-EEE3-1E4A-9C5521724F79}"/>
              </a:ext>
            </a:extLst>
          </p:cNvPr>
          <p:cNvSpPr/>
          <p:nvPr/>
        </p:nvSpPr>
        <p:spPr>
          <a:xfrm>
            <a:off x="969146" y="2151546"/>
            <a:ext cx="212436" cy="212422"/>
          </a:xfrm>
          <a:prstGeom prst="star5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aetta 30">
            <a:extLst>
              <a:ext uri="{FF2B5EF4-FFF2-40B4-BE49-F238E27FC236}">
                <a16:creationId xmlns:a16="http://schemas.microsoft.com/office/drawing/2014/main" id="{159F3392-0807-17ED-A0AF-FE97E58632C3}"/>
              </a:ext>
            </a:extLst>
          </p:cNvPr>
          <p:cNvSpPr/>
          <p:nvPr/>
        </p:nvSpPr>
        <p:spPr>
          <a:xfrm rot="17070421">
            <a:off x="4239528" y="2125985"/>
            <a:ext cx="639326" cy="469521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9D47798-8355-1BF8-BD45-EB4CB9331B78}"/>
              </a:ext>
            </a:extLst>
          </p:cNvPr>
          <p:cNvSpPr txBox="1"/>
          <p:nvPr/>
        </p:nvSpPr>
        <p:spPr>
          <a:xfrm>
            <a:off x="749880" y="3804159"/>
            <a:ext cx="195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/>
              <a:t>Pylorus</a:t>
            </a:r>
            <a:r>
              <a:rPr lang="it-IT" b="1" dirty="0"/>
              <a:t> </a:t>
            </a:r>
            <a:r>
              <a:rPr lang="it-IT" b="1" dirty="0" err="1"/>
              <a:t>preserving</a:t>
            </a:r>
            <a:endParaRPr lang="it-IT" b="1" dirty="0"/>
          </a:p>
          <a:p>
            <a:pPr algn="ctr"/>
            <a:r>
              <a:rPr lang="it-IT" b="1" dirty="0" err="1"/>
              <a:t>Gastric</a:t>
            </a:r>
            <a:r>
              <a:rPr lang="it-IT" b="1" dirty="0"/>
              <a:t> Switch</a:t>
            </a:r>
            <a:endParaRPr lang="en-GB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1A8836F-6CDD-6CA5-0BED-1ABC40756EA1}"/>
              </a:ext>
            </a:extLst>
          </p:cNvPr>
          <p:cNvSpPr txBox="1"/>
          <p:nvPr/>
        </p:nvSpPr>
        <p:spPr>
          <a:xfrm>
            <a:off x="3788445" y="3726190"/>
            <a:ext cx="159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Malabsorption</a:t>
            </a:r>
            <a:endParaRPr lang="it-IT" b="1" dirty="0"/>
          </a:p>
          <a:p>
            <a:r>
              <a:rPr lang="it-IT" b="1" dirty="0" err="1"/>
              <a:t>Gastric</a:t>
            </a:r>
            <a:r>
              <a:rPr lang="it-IT" b="1" dirty="0"/>
              <a:t> Switch</a:t>
            </a:r>
            <a:endParaRPr lang="en-GB" b="1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33896A1-640F-E271-ED4C-9330BD61ECFE}"/>
              </a:ext>
            </a:extLst>
          </p:cNvPr>
          <p:cNvSpPr txBox="1"/>
          <p:nvPr/>
        </p:nvSpPr>
        <p:spPr>
          <a:xfrm>
            <a:off x="6313931" y="3762746"/>
            <a:ext cx="246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/>
              <a:t>Taylored</a:t>
            </a:r>
            <a:r>
              <a:rPr lang="it-IT" b="1" dirty="0"/>
              <a:t> </a:t>
            </a:r>
            <a:r>
              <a:rPr lang="it-IT" b="1" dirty="0" err="1"/>
              <a:t>Malabsorption</a:t>
            </a:r>
            <a:endParaRPr lang="it-IT" b="1" dirty="0"/>
          </a:p>
          <a:p>
            <a:pPr algn="ctr"/>
            <a:r>
              <a:rPr lang="it-IT" b="1" dirty="0" err="1"/>
              <a:t>Gastric</a:t>
            </a:r>
            <a:r>
              <a:rPr lang="it-IT" b="1" dirty="0"/>
              <a:t> Switch</a:t>
            </a:r>
            <a:endParaRPr lang="en-GB" b="1" dirty="0"/>
          </a:p>
        </p:txBody>
      </p:sp>
      <p:sp>
        <p:nvSpPr>
          <p:cNvPr id="36" name="Saetta 35">
            <a:extLst>
              <a:ext uri="{FF2B5EF4-FFF2-40B4-BE49-F238E27FC236}">
                <a16:creationId xmlns:a16="http://schemas.microsoft.com/office/drawing/2014/main" id="{A120C130-4977-1FCF-ED8C-423C8D0DE5C1}"/>
              </a:ext>
            </a:extLst>
          </p:cNvPr>
          <p:cNvSpPr/>
          <p:nvPr/>
        </p:nvSpPr>
        <p:spPr>
          <a:xfrm flipH="1">
            <a:off x="1624775" y="1036619"/>
            <a:ext cx="516971" cy="484777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1666407-6980-8D97-664F-8871E2BDD43F}"/>
              </a:ext>
            </a:extLst>
          </p:cNvPr>
          <p:cNvSpPr txBox="1"/>
          <p:nvPr/>
        </p:nvSpPr>
        <p:spPr>
          <a:xfrm>
            <a:off x="297599" y="5010955"/>
            <a:ext cx="3154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# More demanding technique</a:t>
            </a:r>
          </a:p>
        </p:txBody>
      </p:sp>
      <p:sp>
        <p:nvSpPr>
          <p:cNvPr id="39" name="Saetta 38">
            <a:extLst>
              <a:ext uri="{FF2B5EF4-FFF2-40B4-BE49-F238E27FC236}">
                <a16:creationId xmlns:a16="http://schemas.microsoft.com/office/drawing/2014/main" id="{A0FC5DDE-81CF-8C08-5BB0-E5F6F401D1BC}"/>
              </a:ext>
            </a:extLst>
          </p:cNvPr>
          <p:cNvSpPr/>
          <p:nvPr/>
        </p:nvSpPr>
        <p:spPr>
          <a:xfrm>
            <a:off x="30869" y="4734482"/>
            <a:ext cx="360570" cy="369332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78A04BB-4D92-A718-10DF-D59DA9955299}"/>
              </a:ext>
            </a:extLst>
          </p:cNvPr>
          <p:cNvSpPr txBox="1"/>
          <p:nvPr/>
        </p:nvSpPr>
        <p:spPr>
          <a:xfrm>
            <a:off x="241639" y="5399398"/>
            <a:ext cx="2810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# </a:t>
            </a:r>
            <a:r>
              <a:rPr lang="it-IT" sz="1400" dirty="0" err="1"/>
              <a:t>Primary</a:t>
            </a:r>
            <a:r>
              <a:rPr lang="it-IT" sz="1400" dirty="0"/>
              <a:t> vs </a:t>
            </a:r>
            <a:r>
              <a:rPr lang="it-IT" sz="1400" dirty="0" err="1"/>
              <a:t>Revisional</a:t>
            </a:r>
            <a:r>
              <a:rPr lang="it-IT" sz="1400" dirty="0"/>
              <a:t> </a:t>
            </a:r>
            <a:r>
              <a:rPr lang="it-IT" sz="1400" dirty="0" err="1"/>
              <a:t>procedures</a:t>
            </a:r>
            <a:r>
              <a:rPr lang="it-IT" sz="1400" dirty="0"/>
              <a:t>:</a:t>
            </a:r>
            <a:endParaRPr lang="en-GB" sz="1400" dirty="0"/>
          </a:p>
          <a:p>
            <a:r>
              <a:rPr lang="it-IT" sz="1400" dirty="0" err="1"/>
              <a:t>Different</a:t>
            </a:r>
            <a:r>
              <a:rPr lang="it-IT" sz="1400" dirty="0"/>
              <a:t> </a:t>
            </a:r>
            <a:r>
              <a:rPr lang="it-IT" sz="1400" dirty="0" err="1"/>
              <a:t>results</a:t>
            </a:r>
            <a:endParaRPr lang="it-IT" sz="1400" dirty="0"/>
          </a:p>
        </p:txBody>
      </p:sp>
      <p:sp>
        <p:nvSpPr>
          <p:cNvPr id="41" name="Saetta 40">
            <a:extLst>
              <a:ext uri="{FF2B5EF4-FFF2-40B4-BE49-F238E27FC236}">
                <a16:creationId xmlns:a16="http://schemas.microsoft.com/office/drawing/2014/main" id="{7FA9C6B0-AAC5-7D1E-44BE-35FCC4701E1F}"/>
              </a:ext>
            </a:extLst>
          </p:cNvPr>
          <p:cNvSpPr/>
          <p:nvPr/>
        </p:nvSpPr>
        <p:spPr>
          <a:xfrm>
            <a:off x="4660" y="5155152"/>
            <a:ext cx="360570" cy="369332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935A799-C896-B9D3-15BA-7AFCD34408F8}"/>
              </a:ext>
            </a:extLst>
          </p:cNvPr>
          <p:cNvSpPr txBox="1"/>
          <p:nvPr/>
        </p:nvSpPr>
        <p:spPr>
          <a:xfrm>
            <a:off x="241639" y="6365525"/>
            <a:ext cx="312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# Severe </a:t>
            </a:r>
            <a:r>
              <a:rPr lang="it-IT" sz="1400" dirty="0" err="1"/>
              <a:t>nutritional</a:t>
            </a:r>
            <a:r>
              <a:rPr lang="it-IT" sz="1400" dirty="0"/>
              <a:t> </a:t>
            </a:r>
            <a:r>
              <a:rPr lang="it-IT" sz="1400" dirty="0" err="1"/>
              <a:t>complications</a:t>
            </a:r>
            <a:r>
              <a:rPr lang="it-IT" sz="1400" dirty="0"/>
              <a:t> 6.</a:t>
            </a:r>
            <a:r>
              <a:rPr lang="it-IT" sz="1400" dirty="0">
                <a:highlight>
                  <a:srgbClr val="FFFF00"/>
                </a:highlight>
              </a:rPr>
              <a:t>4%</a:t>
            </a:r>
          </a:p>
          <a:p>
            <a:r>
              <a:rPr lang="it-IT" sz="1400" dirty="0"/>
              <a:t>(</a:t>
            </a:r>
            <a:r>
              <a:rPr lang="it-IT" sz="1400" dirty="0" err="1"/>
              <a:t>Vilallonga</a:t>
            </a:r>
            <a:r>
              <a:rPr lang="it-IT" sz="1400" dirty="0"/>
              <a:t> 2021)</a:t>
            </a:r>
            <a:endParaRPr lang="en-GB" sz="1400" dirty="0"/>
          </a:p>
        </p:txBody>
      </p:sp>
      <p:sp>
        <p:nvSpPr>
          <p:cNvPr id="43" name="Saetta 42">
            <a:extLst>
              <a:ext uri="{FF2B5EF4-FFF2-40B4-BE49-F238E27FC236}">
                <a16:creationId xmlns:a16="http://schemas.microsoft.com/office/drawing/2014/main" id="{F8DE1BA8-CF8A-0F1B-2EF1-46D72C26F38E}"/>
              </a:ext>
            </a:extLst>
          </p:cNvPr>
          <p:cNvSpPr/>
          <p:nvPr/>
        </p:nvSpPr>
        <p:spPr>
          <a:xfrm>
            <a:off x="-1783" y="6136622"/>
            <a:ext cx="360570" cy="369332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F0AAB91-0B3C-B3AA-9FB1-54F1765995FE}"/>
              </a:ext>
            </a:extLst>
          </p:cNvPr>
          <p:cNvSpPr txBox="1"/>
          <p:nvPr/>
        </p:nvSpPr>
        <p:spPr>
          <a:xfrm>
            <a:off x="204792" y="5915627"/>
            <a:ext cx="4635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0" i="0" u="none" strike="noStrike" baseline="0" dirty="0">
                <a:latin typeface="AdvGARAD-R"/>
              </a:rPr>
              <a:t># </a:t>
            </a:r>
            <a:r>
              <a:rPr lang="sv-SE" sz="1400" dirty="0">
                <a:latin typeface="AdvGARAD-R"/>
              </a:rPr>
              <a:t>C</a:t>
            </a:r>
            <a:r>
              <a:rPr lang="sv-SE" sz="1400" b="0" i="0" u="none" strike="noStrike" baseline="0" dirty="0">
                <a:latin typeface="AdvGARAD-R"/>
              </a:rPr>
              <a:t>hronic diarrhea/d. syndrome 12.82% </a:t>
            </a:r>
          </a:p>
          <a:p>
            <a:r>
              <a:rPr lang="sv-SE" sz="1400" b="0" i="0" u="none" strike="noStrike" baseline="0" dirty="0">
                <a:latin typeface="AdvGARAD-R"/>
              </a:rPr>
              <a:t>(Cirera,Vilallonga 2021)</a:t>
            </a:r>
            <a:endParaRPr lang="en-GB" sz="1400" dirty="0"/>
          </a:p>
        </p:txBody>
      </p:sp>
      <p:sp>
        <p:nvSpPr>
          <p:cNvPr id="45" name="Saetta 44">
            <a:extLst>
              <a:ext uri="{FF2B5EF4-FFF2-40B4-BE49-F238E27FC236}">
                <a16:creationId xmlns:a16="http://schemas.microsoft.com/office/drawing/2014/main" id="{E32C30D4-4294-5C08-0F46-2DFBEFA69C65}"/>
              </a:ext>
            </a:extLst>
          </p:cNvPr>
          <p:cNvSpPr/>
          <p:nvPr/>
        </p:nvSpPr>
        <p:spPr>
          <a:xfrm>
            <a:off x="-21593" y="5671104"/>
            <a:ext cx="360570" cy="369332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9137D72A-81D6-E795-8EBF-D6F22FDE65EA}"/>
              </a:ext>
            </a:extLst>
          </p:cNvPr>
          <p:cNvSpPr txBox="1"/>
          <p:nvPr/>
        </p:nvSpPr>
        <p:spPr>
          <a:xfrm>
            <a:off x="6076404" y="5524484"/>
            <a:ext cx="290890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           The </a:t>
            </a:r>
            <a:r>
              <a:rPr lang="it-IT" sz="2400" b="1" dirty="0" err="1"/>
              <a:t>NO’s</a:t>
            </a:r>
            <a:endParaRPr lang="it-IT" sz="2400" b="1" dirty="0"/>
          </a:p>
          <a:p>
            <a:r>
              <a:rPr lang="it-IT" sz="2400" dirty="0"/>
              <a:t>-Long </a:t>
            </a:r>
            <a:r>
              <a:rPr lang="it-IT" sz="2400" dirty="0" err="1"/>
              <a:t>term</a:t>
            </a:r>
            <a:r>
              <a:rPr lang="it-IT" sz="2400" dirty="0"/>
              <a:t> </a:t>
            </a:r>
            <a:r>
              <a:rPr lang="it-IT" sz="2400" dirty="0" err="1"/>
              <a:t>f.up</a:t>
            </a:r>
            <a:r>
              <a:rPr lang="it-IT" sz="2400" dirty="0"/>
              <a:t>  -RCT</a:t>
            </a:r>
          </a:p>
          <a:p>
            <a:r>
              <a:rPr lang="it-IT" sz="2400" dirty="0"/>
              <a:t>-No global </a:t>
            </a:r>
            <a:r>
              <a:rPr lang="it-IT" sz="2400" dirty="0" err="1"/>
              <a:t>experience</a:t>
            </a:r>
            <a:endParaRPr lang="en-GB" sz="2400" dirty="0"/>
          </a:p>
        </p:txBody>
      </p:sp>
      <p:sp>
        <p:nvSpPr>
          <p:cNvPr id="47" name="Stella a 5 punte 46">
            <a:extLst>
              <a:ext uri="{FF2B5EF4-FFF2-40B4-BE49-F238E27FC236}">
                <a16:creationId xmlns:a16="http://schemas.microsoft.com/office/drawing/2014/main" id="{540C3768-0EF9-EEAD-37A8-004223E68372}"/>
              </a:ext>
            </a:extLst>
          </p:cNvPr>
          <p:cNvSpPr/>
          <p:nvPr/>
        </p:nvSpPr>
        <p:spPr>
          <a:xfrm>
            <a:off x="927423" y="1444545"/>
            <a:ext cx="212436" cy="212422"/>
          </a:xfrm>
          <a:prstGeom prst="star5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tella a 5 punte 47">
            <a:extLst>
              <a:ext uri="{FF2B5EF4-FFF2-40B4-BE49-F238E27FC236}">
                <a16:creationId xmlns:a16="http://schemas.microsoft.com/office/drawing/2014/main" id="{4A9044CB-2FAF-6155-4949-E59C121A54F8}"/>
              </a:ext>
            </a:extLst>
          </p:cNvPr>
          <p:cNvSpPr/>
          <p:nvPr/>
        </p:nvSpPr>
        <p:spPr>
          <a:xfrm>
            <a:off x="7052614" y="1393273"/>
            <a:ext cx="212436" cy="212422"/>
          </a:xfrm>
          <a:prstGeom prst="star5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Stella a 5 punte 48">
            <a:extLst>
              <a:ext uri="{FF2B5EF4-FFF2-40B4-BE49-F238E27FC236}">
                <a16:creationId xmlns:a16="http://schemas.microsoft.com/office/drawing/2014/main" id="{77A2C09F-73B5-2B48-D4A0-3B630D47A67E}"/>
              </a:ext>
            </a:extLst>
          </p:cNvPr>
          <p:cNvSpPr/>
          <p:nvPr/>
        </p:nvSpPr>
        <p:spPr>
          <a:xfrm>
            <a:off x="4057929" y="1431128"/>
            <a:ext cx="212436" cy="212422"/>
          </a:xfrm>
          <a:prstGeom prst="star5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Saetta 56">
            <a:extLst>
              <a:ext uri="{FF2B5EF4-FFF2-40B4-BE49-F238E27FC236}">
                <a16:creationId xmlns:a16="http://schemas.microsoft.com/office/drawing/2014/main" id="{765D2FB2-28C5-2AC9-7C54-51463050C705}"/>
              </a:ext>
            </a:extLst>
          </p:cNvPr>
          <p:cNvSpPr/>
          <p:nvPr/>
        </p:nvSpPr>
        <p:spPr>
          <a:xfrm flipH="1">
            <a:off x="2002972" y="11006"/>
            <a:ext cx="516971" cy="484777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Stella a 5 punte 61">
            <a:extLst>
              <a:ext uri="{FF2B5EF4-FFF2-40B4-BE49-F238E27FC236}">
                <a16:creationId xmlns:a16="http://schemas.microsoft.com/office/drawing/2014/main" id="{76A20093-D06C-4E29-F3FC-8FB051F519C9}"/>
              </a:ext>
            </a:extLst>
          </p:cNvPr>
          <p:cNvSpPr/>
          <p:nvPr/>
        </p:nvSpPr>
        <p:spPr>
          <a:xfrm>
            <a:off x="4039404" y="5057913"/>
            <a:ext cx="212436" cy="212422"/>
          </a:xfrm>
          <a:prstGeom prst="star5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Stella a 5 punte 62">
            <a:extLst>
              <a:ext uri="{FF2B5EF4-FFF2-40B4-BE49-F238E27FC236}">
                <a16:creationId xmlns:a16="http://schemas.microsoft.com/office/drawing/2014/main" id="{60BBAE0B-6E80-732F-14CD-9AE4F36634BC}"/>
              </a:ext>
            </a:extLst>
          </p:cNvPr>
          <p:cNvSpPr/>
          <p:nvPr/>
        </p:nvSpPr>
        <p:spPr>
          <a:xfrm>
            <a:off x="5492889" y="5030109"/>
            <a:ext cx="212436" cy="212422"/>
          </a:xfrm>
          <a:prstGeom prst="star5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Saetta 63">
            <a:extLst>
              <a:ext uri="{FF2B5EF4-FFF2-40B4-BE49-F238E27FC236}">
                <a16:creationId xmlns:a16="http://schemas.microsoft.com/office/drawing/2014/main" id="{E6142E15-8051-303D-4C57-E4155104E9E8}"/>
              </a:ext>
            </a:extLst>
          </p:cNvPr>
          <p:cNvSpPr/>
          <p:nvPr/>
        </p:nvSpPr>
        <p:spPr>
          <a:xfrm>
            <a:off x="8164936" y="5555610"/>
            <a:ext cx="360570" cy="369332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Saetta 64">
            <a:extLst>
              <a:ext uri="{FF2B5EF4-FFF2-40B4-BE49-F238E27FC236}">
                <a16:creationId xmlns:a16="http://schemas.microsoft.com/office/drawing/2014/main" id="{E4CF856C-F716-DC42-5EEF-EA82CA053231}"/>
              </a:ext>
            </a:extLst>
          </p:cNvPr>
          <p:cNvSpPr/>
          <p:nvPr/>
        </p:nvSpPr>
        <p:spPr>
          <a:xfrm>
            <a:off x="6420981" y="5553286"/>
            <a:ext cx="360570" cy="369332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aetta 11">
            <a:extLst>
              <a:ext uri="{FF2B5EF4-FFF2-40B4-BE49-F238E27FC236}">
                <a16:creationId xmlns:a16="http://schemas.microsoft.com/office/drawing/2014/main" id="{A5C514C9-90B7-D670-DF98-C6890AA93C0F}"/>
              </a:ext>
            </a:extLst>
          </p:cNvPr>
          <p:cNvSpPr/>
          <p:nvPr/>
        </p:nvSpPr>
        <p:spPr>
          <a:xfrm>
            <a:off x="4022569" y="393999"/>
            <a:ext cx="583331" cy="444790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7EA2891-A888-286F-5D2F-17B009A560FD}"/>
              </a:ext>
            </a:extLst>
          </p:cNvPr>
          <p:cNvSpPr txBox="1"/>
          <p:nvPr/>
        </p:nvSpPr>
        <p:spPr>
          <a:xfrm>
            <a:off x="5012270" y="66431"/>
            <a:ext cx="1266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(OAGB)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0" grpId="0" animBg="1"/>
      <p:bldP spid="8" grpId="0"/>
      <p:bldP spid="9" grpId="0"/>
      <p:bldP spid="10" grpId="0"/>
      <p:bldP spid="11" grpId="0" animBg="1"/>
      <p:bldP spid="13" grpId="0" animBg="1"/>
      <p:bldP spid="15" grpId="0"/>
      <p:bldP spid="16" grpId="0"/>
      <p:bldP spid="17" grpId="0"/>
      <p:bldP spid="24" grpId="0" animBg="1"/>
      <p:bldP spid="22" grpId="0"/>
      <p:bldP spid="25" grpId="0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6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7" grpId="0" animBg="1"/>
      <p:bldP spid="62" grpId="0" animBg="1"/>
      <p:bldP spid="63" grpId="0" animBg="1"/>
      <p:bldP spid="64" grpId="0" animBg="1"/>
      <p:bldP spid="65" grpId="0" animBg="1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9636</TotalTime>
  <Words>121</Words>
  <Application>Microsoft Office PowerPoint</Application>
  <PresentationFormat>Presentazione su schermo (4:3)</PresentationFormat>
  <Paragraphs>41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AdvGARAD-R</vt:lpstr>
      <vt:lpstr>Arial</vt:lpstr>
      <vt:lpstr>Calibri</vt:lpstr>
      <vt:lpstr>Calibri Light</vt:lpstr>
      <vt:lpstr>Montserrat</vt:lpstr>
      <vt:lpstr>Roboto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Admin</cp:lastModifiedBy>
  <cp:revision>20</cp:revision>
  <dcterms:created xsi:type="dcterms:W3CDTF">2024-05-06T16:15:43Z</dcterms:created>
  <dcterms:modified xsi:type="dcterms:W3CDTF">2024-05-13T09:53:07Z</dcterms:modified>
</cp:coreProperties>
</file>